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1E1"/>
    <a:srgbClr val="D9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13442D6-EBD5-490B-965C-C00C2DD046CA}" type="datetimeFigureOut">
              <a:rPr lang="fr-FR" smtClean="0"/>
              <a:t>11/09/2020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52169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442D6-EBD5-490B-965C-C00C2DD046CA}" type="datetimeFigureOut">
              <a:rPr lang="fr-FR" smtClean="0"/>
              <a:t>11/09/2020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222540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442D6-EBD5-490B-965C-C00C2DD046CA}" type="datetimeFigureOut">
              <a:rPr lang="fr-FR" smtClean="0"/>
              <a:t>11/09/2020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245988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442D6-EBD5-490B-965C-C00C2DD046CA}" type="datetimeFigureOut">
              <a:rPr lang="fr-FR" smtClean="0"/>
              <a:t>11/09/2020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302644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13442D6-EBD5-490B-965C-C00C2DD046CA}" type="datetimeFigureOut">
              <a:rPr lang="fr-FR" smtClean="0"/>
              <a:t>11/09/2020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4427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3442D6-EBD5-490B-965C-C00C2DD046CA}" type="datetimeFigureOut">
              <a:rPr lang="fr-FR" smtClean="0"/>
              <a:t>11/09/2020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398519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3442D6-EBD5-490B-965C-C00C2DD046CA}" type="datetimeFigureOut">
              <a:rPr lang="fr-FR" smtClean="0"/>
              <a:t>11/09/2020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23646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13442D6-EBD5-490B-965C-C00C2DD046CA}" type="datetimeFigureOut">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4954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3442D6-EBD5-490B-965C-C00C2DD046CA}" type="datetimeFigureOut">
              <a:rPr lang="fr-FR" smtClean="0"/>
              <a:t>11/09/2020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56642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13442D6-EBD5-490B-965C-C00C2DD046CA}" type="datetimeFigureOut">
              <a:rPr lang="fr-FR" smtClean="0"/>
              <a:t>11/09/2020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323086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13442D6-EBD5-490B-965C-C00C2DD046CA}" type="datetimeFigureOut">
              <a:rPr lang="fr-FR" smtClean="0"/>
              <a:t>11/09/2020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C55B9-947C-4A8C-B5B4-FB4E8DE04307}" type="slidenum">
              <a:rPr lang="fr-FR" smtClean="0"/>
              <a:t>‹N°›</a:t>
            </a:fld>
            <a:endParaRPr lang="fr-FR"/>
          </a:p>
        </p:txBody>
      </p:sp>
    </p:spTree>
    <p:extLst>
      <p:ext uri="{BB962C8B-B14F-4D97-AF65-F5344CB8AC3E}">
        <p14:creationId xmlns:p14="http://schemas.microsoft.com/office/powerpoint/2010/main" val="71025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442D6-EBD5-490B-965C-C00C2DD046CA}" type="datetimeFigureOut">
              <a:rPr lang="fr-FR" smtClean="0"/>
              <a:t>11/09/2020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C55B9-947C-4A8C-B5B4-FB4E8DE04307}" type="slidenum">
              <a:rPr lang="fr-FR" smtClean="0"/>
              <a:t>‹N°›</a:t>
            </a:fld>
            <a:endParaRPr lang="fr-FR"/>
          </a:p>
        </p:txBody>
      </p:sp>
    </p:spTree>
    <p:extLst>
      <p:ext uri="{BB962C8B-B14F-4D97-AF65-F5344CB8AC3E}">
        <p14:creationId xmlns:p14="http://schemas.microsoft.com/office/powerpoint/2010/main" val="267780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urosep-museum.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urosep-museum.com/wp-login" TargetMode="External"/><Relationship Id="rId2" Type="http://schemas.openxmlformats.org/officeDocument/2006/relationships/hyperlink" Target="http://www.eurosep-museum.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62993"/>
            <a:ext cx="12192000" cy="1261073"/>
          </a:xfrm>
        </p:spPr>
        <p:txBody>
          <a:bodyPr>
            <a:normAutofit/>
          </a:bodyPr>
          <a:lstStyle/>
          <a:p>
            <a:r>
              <a:rPr lang="fr-FR" sz="8000" dirty="0" smtClean="0">
                <a:latin typeface="Arno Pro" panose="02020502040506020403" pitchFamily="18" charset="0"/>
              </a:rPr>
              <a:t>Site </a:t>
            </a:r>
            <a:r>
              <a:rPr lang="fr-FR" sz="8000" dirty="0" err="1" smtClean="0">
                <a:latin typeface="Arno Pro" panose="02020502040506020403" pitchFamily="18" charset="0"/>
              </a:rPr>
              <a:t>eurosep-museum</a:t>
            </a:r>
            <a:r>
              <a:rPr lang="fr-FR" sz="8000" dirty="0" smtClean="0">
                <a:latin typeface="Arno Pro" panose="02020502040506020403" pitchFamily="18" charset="0"/>
              </a:rPr>
              <a:t> </a:t>
            </a:r>
            <a:endParaRPr lang="fr-FR" sz="8000" dirty="0">
              <a:latin typeface="Arno Pro" panose="02020502040506020403" pitchFamily="18" charset="0"/>
            </a:endParaRPr>
          </a:p>
        </p:txBody>
      </p:sp>
      <p:sp>
        <p:nvSpPr>
          <p:cNvPr id="3" name="Sous-titre 2"/>
          <p:cNvSpPr>
            <a:spLocks noGrp="1"/>
          </p:cNvSpPr>
          <p:nvPr>
            <p:ph type="subTitle" idx="1"/>
          </p:nvPr>
        </p:nvSpPr>
        <p:spPr>
          <a:xfrm>
            <a:off x="1524000" y="2698230"/>
            <a:ext cx="9144000" cy="2559570"/>
          </a:xfrm>
        </p:spPr>
        <p:txBody>
          <a:bodyPr>
            <a:noAutofit/>
          </a:bodyPr>
          <a:lstStyle/>
          <a:p>
            <a:r>
              <a:rPr lang="fr-FR" sz="3200" dirty="0" smtClean="0"/>
              <a:t>Adresse du site : </a:t>
            </a:r>
            <a:r>
              <a:rPr lang="fr-FR" sz="3200" dirty="0" smtClean="0">
                <a:hlinkClick r:id="rId2"/>
              </a:rPr>
              <a:t>www.eurosep-museum.com</a:t>
            </a:r>
            <a:endParaRPr lang="fr-FR" sz="3200" dirty="0" smtClean="0"/>
          </a:p>
          <a:p>
            <a:r>
              <a:rPr lang="fr-FR" sz="3200" dirty="0" smtClean="0"/>
              <a:t>Modification sur : wordpress.com</a:t>
            </a:r>
          </a:p>
          <a:p>
            <a:r>
              <a:rPr lang="fr-FR" sz="3200" dirty="0" smtClean="0"/>
              <a:t>Hébergeur du site : OVH</a:t>
            </a:r>
            <a:endParaRPr lang="fr-FR" sz="3200" dirty="0"/>
          </a:p>
        </p:txBody>
      </p:sp>
    </p:spTree>
    <p:extLst>
      <p:ext uri="{BB962C8B-B14F-4D97-AF65-F5344CB8AC3E}">
        <p14:creationId xmlns:p14="http://schemas.microsoft.com/office/powerpoint/2010/main" val="3855567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1261073"/>
          </a:xfrm>
        </p:spPr>
        <p:txBody>
          <a:bodyPr>
            <a:normAutofit/>
          </a:bodyPr>
          <a:lstStyle/>
          <a:p>
            <a:r>
              <a:rPr lang="fr-FR" sz="8000" dirty="0" smtClean="0">
                <a:latin typeface="Arno Pro" panose="02020502040506020403" pitchFamily="18" charset="0"/>
              </a:rPr>
              <a:t>Sommaire</a:t>
            </a:r>
            <a:endParaRPr lang="fr-FR" sz="8000" dirty="0">
              <a:latin typeface="Arno Pro" panose="02020502040506020403" pitchFamily="18" charset="0"/>
            </a:endParaRPr>
          </a:p>
        </p:txBody>
      </p:sp>
      <p:sp>
        <p:nvSpPr>
          <p:cNvPr id="3" name="Sous-titre 2"/>
          <p:cNvSpPr>
            <a:spLocks noGrp="1"/>
          </p:cNvSpPr>
          <p:nvPr>
            <p:ph type="subTitle" idx="1"/>
          </p:nvPr>
        </p:nvSpPr>
        <p:spPr>
          <a:xfrm>
            <a:off x="-14990" y="1094282"/>
            <a:ext cx="12192000" cy="5433934"/>
          </a:xfrm>
        </p:spPr>
        <p:txBody>
          <a:bodyPr>
            <a:noAutofit/>
          </a:bodyPr>
          <a:lstStyle/>
          <a:p>
            <a:pPr marL="457200" indent="-457200" algn="l">
              <a:buFontTx/>
              <a:buChar char="-"/>
            </a:pPr>
            <a:r>
              <a:rPr lang="fr-FR" sz="2500" dirty="0" smtClean="0"/>
              <a:t>Se connecter au tableau de bord</a:t>
            </a:r>
          </a:p>
          <a:p>
            <a:pPr marL="457200" indent="-457200" algn="l">
              <a:buFontTx/>
              <a:buChar char="-"/>
            </a:pPr>
            <a:r>
              <a:rPr lang="fr-FR" sz="2500" dirty="0" smtClean="0"/>
              <a:t>Explication différentes pages/articles (Catégories)</a:t>
            </a:r>
          </a:p>
          <a:p>
            <a:pPr marL="457200" indent="-457200" algn="l">
              <a:buFontTx/>
              <a:buChar char="-"/>
            </a:pPr>
            <a:r>
              <a:rPr lang="fr-FR" sz="2500" dirty="0" smtClean="0"/>
              <a:t>Les différents menu du site</a:t>
            </a:r>
          </a:p>
          <a:p>
            <a:pPr marL="457200" indent="-457200" algn="l">
              <a:buFontTx/>
              <a:buChar char="-"/>
            </a:pPr>
            <a:r>
              <a:rPr lang="fr-FR" sz="2500" dirty="0" smtClean="0"/>
              <a:t>Ajouter un article / une page au menu</a:t>
            </a:r>
            <a:endParaRPr lang="fr-FR" sz="2500" dirty="0" smtClean="0"/>
          </a:p>
          <a:p>
            <a:pPr marL="457200" indent="-457200" algn="l">
              <a:buFontTx/>
              <a:buChar char="-"/>
            </a:pPr>
            <a:r>
              <a:rPr lang="fr-FR" sz="2500" dirty="0" smtClean="0"/>
              <a:t>Modifier un article / une page </a:t>
            </a:r>
          </a:p>
          <a:p>
            <a:pPr marL="457200" indent="-457200" algn="l">
              <a:buFontTx/>
              <a:buChar char="-"/>
            </a:pPr>
            <a:r>
              <a:rPr lang="fr-FR" sz="2500" dirty="0" smtClean="0"/>
              <a:t>Ajouter un article / une page</a:t>
            </a:r>
          </a:p>
          <a:p>
            <a:pPr marL="457200" indent="-457200" algn="l">
              <a:buFontTx/>
              <a:buChar char="-"/>
            </a:pPr>
            <a:r>
              <a:rPr lang="fr-FR" sz="2500" dirty="0" smtClean="0"/>
              <a:t>Différentes manières d’ajouter une image</a:t>
            </a:r>
          </a:p>
          <a:p>
            <a:pPr marL="457200" indent="-457200" algn="l">
              <a:buFontTx/>
              <a:buChar char="-"/>
            </a:pPr>
            <a:r>
              <a:rPr lang="fr-FR" sz="2500" dirty="0" smtClean="0"/>
              <a:t>Modification spéciale (</a:t>
            </a:r>
            <a:r>
              <a:rPr lang="fr-FR" sz="2500" dirty="0" err="1" smtClean="0"/>
              <a:t>css</a:t>
            </a:r>
            <a:r>
              <a:rPr lang="fr-FR" sz="2500" dirty="0" smtClean="0"/>
              <a:t>)</a:t>
            </a:r>
          </a:p>
          <a:p>
            <a:pPr marL="457200" indent="-457200" algn="l">
              <a:buFontTx/>
              <a:buChar char="-"/>
            </a:pPr>
            <a:r>
              <a:rPr lang="fr-FR" sz="2500" dirty="0" smtClean="0"/>
              <a:t>Ou trouver de l’aide?</a:t>
            </a:r>
          </a:p>
          <a:p>
            <a:pPr marL="457200" indent="-457200" algn="l">
              <a:buFontTx/>
              <a:buChar char="-"/>
            </a:pPr>
            <a:r>
              <a:rPr lang="fr-FR" sz="2500" dirty="0" smtClean="0"/>
              <a:t>Lier un fichier </a:t>
            </a:r>
            <a:r>
              <a:rPr lang="fr-FR" sz="2500" dirty="0" err="1" smtClean="0"/>
              <a:t>pdf</a:t>
            </a:r>
            <a:r>
              <a:rPr lang="fr-FR" sz="2500" dirty="0" smtClean="0"/>
              <a:t> sur le site via FTP</a:t>
            </a:r>
          </a:p>
          <a:p>
            <a:pPr marL="457200" indent="-457200" algn="l">
              <a:buFontTx/>
              <a:buChar char="-"/>
            </a:pPr>
            <a:r>
              <a:rPr lang="fr-FR" sz="2500" dirty="0" smtClean="0"/>
              <a:t>Différentes manières de modifier l’article/la page </a:t>
            </a:r>
          </a:p>
          <a:p>
            <a:pPr marL="457200" indent="-457200" algn="l">
              <a:buFontTx/>
              <a:buChar char="-"/>
            </a:pPr>
            <a:r>
              <a:rPr lang="fr-FR" sz="2500" dirty="0" smtClean="0"/>
              <a:t>Ajouter une extension </a:t>
            </a:r>
            <a:endParaRPr lang="fr-FR" sz="2500" dirty="0"/>
          </a:p>
        </p:txBody>
      </p:sp>
    </p:spTree>
    <p:extLst>
      <p:ext uri="{BB962C8B-B14F-4D97-AF65-F5344CB8AC3E}">
        <p14:creationId xmlns:p14="http://schemas.microsoft.com/office/powerpoint/2010/main" val="63584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216132"/>
            <a:ext cx="12192000" cy="706582"/>
          </a:xfrm>
        </p:spPr>
        <p:txBody>
          <a:bodyPr>
            <a:normAutofit fontScale="90000"/>
          </a:bodyPr>
          <a:lstStyle/>
          <a:p>
            <a:r>
              <a:rPr lang="fr-FR" sz="6600" dirty="0" smtClean="0">
                <a:latin typeface="Arno Pro" panose="02020502040506020403" pitchFamily="18" charset="0"/>
              </a:rPr>
              <a:t>Connexion au tableau de bord</a:t>
            </a:r>
            <a:endParaRPr lang="fr-FR" sz="6600" dirty="0">
              <a:latin typeface="Arno Pro" panose="02020502040506020403" pitchFamily="18" charset="0"/>
            </a:endParaRPr>
          </a:p>
        </p:txBody>
      </p:sp>
      <p:sp>
        <p:nvSpPr>
          <p:cNvPr id="3" name="Sous-titre 2"/>
          <p:cNvSpPr>
            <a:spLocks noGrp="1"/>
          </p:cNvSpPr>
          <p:nvPr>
            <p:ph type="subTitle" idx="1"/>
          </p:nvPr>
        </p:nvSpPr>
        <p:spPr>
          <a:xfrm>
            <a:off x="0" y="1265850"/>
            <a:ext cx="12192000" cy="5433934"/>
          </a:xfrm>
        </p:spPr>
        <p:txBody>
          <a:bodyPr>
            <a:noAutofit/>
          </a:bodyPr>
          <a:lstStyle/>
          <a:p>
            <a:pPr marL="457200" indent="-457200" algn="l">
              <a:buAutoNum type="arabicPeriod"/>
            </a:pPr>
            <a:r>
              <a:rPr lang="fr-FR" sz="2500" dirty="0" smtClean="0"/>
              <a:t>Se rendre sur le site internet : </a:t>
            </a:r>
            <a:r>
              <a:rPr lang="fr-FR" sz="2500" dirty="0" smtClean="0">
                <a:hlinkClick r:id="rId2"/>
              </a:rPr>
              <a:t>www.eurosep-museum.com</a:t>
            </a:r>
            <a:r>
              <a:rPr lang="fr-FR" sz="2500" dirty="0" smtClean="0"/>
              <a:t> </a:t>
            </a:r>
          </a:p>
          <a:p>
            <a:pPr marL="457200" indent="-457200" algn="l">
              <a:buAutoNum type="arabicPeriod"/>
            </a:pPr>
            <a:r>
              <a:rPr lang="fr-FR" sz="2500" dirty="0" smtClean="0"/>
              <a:t>Ajouter « </a:t>
            </a:r>
            <a:r>
              <a:rPr lang="fr-FR" sz="2500" dirty="0" err="1" smtClean="0"/>
              <a:t>wp</a:t>
            </a:r>
            <a:r>
              <a:rPr lang="fr-FR" sz="2500" dirty="0" smtClean="0"/>
              <a:t>-login » à la fin :  </a:t>
            </a:r>
            <a:r>
              <a:rPr lang="fr-FR" sz="2500" dirty="0" smtClean="0">
                <a:hlinkClick r:id="rId3"/>
              </a:rPr>
              <a:t>http://eurosep-museum.com/wp-login</a:t>
            </a:r>
            <a:r>
              <a:rPr lang="fr-FR" sz="2500" dirty="0" smtClean="0"/>
              <a:t> </a:t>
            </a:r>
          </a:p>
          <a:p>
            <a:pPr marL="457200" indent="-457200" algn="l">
              <a:buAutoNum type="arabicPeriod"/>
            </a:pPr>
            <a:r>
              <a:rPr lang="fr-FR" sz="2500" dirty="0" smtClean="0"/>
              <a:t>Entrer les identifiants</a:t>
            </a:r>
          </a:p>
          <a:p>
            <a:pPr marL="457200" indent="-457200" algn="l">
              <a:buAutoNum type="arabicPeriod"/>
            </a:pPr>
            <a:endParaRPr lang="fr-FR" sz="2500" dirty="0"/>
          </a:p>
          <a:p>
            <a:pPr marL="457200" indent="-457200" algn="l">
              <a:buAutoNum type="arabicPeriod"/>
            </a:pPr>
            <a:endParaRPr lang="fr-FR" sz="2500" dirty="0" smtClean="0"/>
          </a:p>
          <a:p>
            <a:pPr marL="457200" indent="-457200" algn="l">
              <a:buAutoNum type="arabicPeriod"/>
            </a:pPr>
            <a:endParaRPr lang="fr-FR" sz="2500" dirty="0"/>
          </a:p>
          <a:p>
            <a:pPr marL="457200" indent="-457200" algn="l">
              <a:buAutoNum type="arabicPeriod"/>
            </a:pPr>
            <a:r>
              <a:rPr lang="fr-FR" sz="2500" dirty="0" smtClean="0"/>
              <a:t>Vous êtes sur le tableau bord</a:t>
            </a:r>
          </a:p>
          <a:p>
            <a:pPr algn="l"/>
            <a:r>
              <a:rPr lang="fr-FR" sz="2500" dirty="0" smtClean="0">
                <a:solidFill>
                  <a:srgbClr val="FF0000"/>
                </a:solidFill>
              </a:rPr>
              <a:t>Ne pas passer </a:t>
            </a:r>
            <a:r>
              <a:rPr lang="fr-FR" sz="2500" dirty="0" smtClean="0"/>
              <a:t>à WordPress 5.5.1</a:t>
            </a:r>
            <a:endParaRPr lang="fr-FR" sz="2500" dirty="0"/>
          </a:p>
        </p:txBody>
      </p:sp>
      <p:pic>
        <p:nvPicPr>
          <p:cNvPr id="4" name="Image 3"/>
          <p:cNvPicPr>
            <a:picLocks noChangeAspect="1"/>
          </p:cNvPicPr>
          <p:nvPr/>
        </p:nvPicPr>
        <p:blipFill rotWithShape="1">
          <a:blip r:embed="rId4"/>
          <a:srcRect l="40051" t="21618" r="39989"/>
          <a:stretch/>
        </p:blipFill>
        <p:spPr>
          <a:xfrm>
            <a:off x="3441470" y="2325089"/>
            <a:ext cx="1463040" cy="1798025"/>
          </a:xfrm>
          <a:prstGeom prst="rect">
            <a:avLst/>
          </a:prstGeom>
        </p:spPr>
      </p:pic>
      <p:pic>
        <p:nvPicPr>
          <p:cNvPr id="5" name="Image 4"/>
          <p:cNvPicPr>
            <a:picLocks noChangeAspect="1"/>
          </p:cNvPicPr>
          <p:nvPr/>
        </p:nvPicPr>
        <p:blipFill>
          <a:blip r:embed="rId5"/>
          <a:stretch>
            <a:fillRect/>
          </a:stretch>
        </p:blipFill>
        <p:spPr>
          <a:xfrm>
            <a:off x="7261719" y="2582250"/>
            <a:ext cx="4695590" cy="4117534"/>
          </a:xfrm>
          <a:prstGeom prst="rect">
            <a:avLst/>
          </a:prstGeom>
        </p:spPr>
      </p:pic>
      <p:cxnSp>
        <p:nvCxnSpPr>
          <p:cNvPr id="7" name="Connecteur droit avec flèche 6"/>
          <p:cNvCxnSpPr/>
          <p:nvPr/>
        </p:nvCxnSpPr>
        <p:spPr>
          <a:xfrm>
            <a:off x="4688378" y="4289369"/>
            <a:ext cx="223612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4065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216132"/>
            <a:ext cx="12192000" cy="706582"/>
          </a:xfrm>
        </p:spPr>
        <p:txBody>
          <a:bodyPr>
            <a:normAutofit fontScale="90000"/>
          </a:bodyPr>
          <a:lstStyle/>
          <a:p>
            <a:r>
              <a:rPr lang="fr-FR" sz="6600" dirty="0" smtClean="0">
                <a:latin typeface="Arno Pro" panose="02020502040506020403" pitchFamily="18" charset="0"/>
              </a:rPr>
              <a:t>Catégories : Articles / Pages</a:t>
            </a:r>
            <a:endParaRPr lang="fr-FR" sz="6600" dirty="0">
              <a:latin typeface="Arno Pro" panose="02020502040506020403" pitchFamily="18" charset="0"/>
            </a:endParaRPr>
          </a:p>
        </p:txBody>
      </p:sp>
      <p:sp>
        <p:nvSpPr>
          <p:cNvPr id="3" name="Sous-titre 2"/>
          <p:cNvSpPr>
            <a:spLocks noGrp="1"/>
          </p:cNvSpPr>
          <p:nvPr>
            <p:ph type="subTitle" idx="1"/>
          </p:nvPr>
        </p:nvSpPr>
        <p:spPr>
          <a:xfrm>
            <a:off x="0" y="833257"/>
            <a:ext cx="12192000" cy="5966554"/>
          </a:xfrm>
        </p:spPr>
        <p:txBody>
          <a:bodyPr>
            <a:noAutofit/>
          </a:bodyPr>
          <a:lstStyle/>
          <a:p>
            <a:pPr algn="l"/>
            <a:r>
              <a:rPr lang="fr-FR" sz="2500" dirty="0" smtClean="0"/>
              <a:t>Avant de modifier une page ou un article : assurez vous de modifier le bon.</a:t>
            </a:r>
          </a:p>
          <a:p>
            <a:pPr algn="l"/>
            <a:r>
              <a:rPr lang="fr-FR" sz="2500" dirty="0" smtClean="0"/>
              <a:t>Articles : 3 catégories : Français, Anglais, Mobile. </a:t>
            </a:r>
          </a:p>
          <a:p>
            <a:pPr algn="l"/>
            <a:r>
              <a:rPr lang="fr-FR" sz="2500" dirty="0" smtClean="0"/>
              <a:t>				</a:t>
            </a:r>
          </a:p>
          <a:p>
            <a:pPr algn="l"/>
            <a:r>
              <a:rPr lang="fr-FR" sz="2500" dirty="0"/>
              <a:t>	</a:t>
            </a:r>
            <a:r>
              <a:rPr lang="fr-FR" sz="2500" dirty="0" smtClean="0"/>
              <a:t>			Si vous modifier un article Français : il est nécessaire d’aussi </a:t>
            </a:r>
          </a:p>
          <a:p>
            <a:pPr algn="l"/>
            <a:r>
              <a:rPr lang="fr-FR" sz="2500" dirty="0"/>
              <a:t>	</a:t>
            </a:r>
            <a:r>
              <a:rPr lang="fr-FR" sz="2500" dirty="0" smtClean="0"/>
              <a:t>			modifier l’article en anglais et mobile. Les modifications ne sont</a:t>
            </a:r>
          </a:p>
          <a:p>
            <a:pPr algn="l"/>
            <a:r>
              <a:rPr lang="fr-FR" sz="2500" dirty="0"/>
              <a:t>	</a:t>
            </a:r>
            <a:r>
              <a:rPr lang="fr-FR" sz="2500" dirty="0" smtClean="0"/>
              <a:t>			pas faites automatiquement. </a:t>
            </a:r>
            <a:endParaRPr lang="fr-FR" sz="2500" dirty="0"/>
          </a:p>
          <a:p>
            <a:pPr algn="l"/>
            <a:r>
              <a:rPr lang="fr-FR" sz="2500" dirty="0" smtClean="0"/>
              <a:t>				</a:t>
            </a:r>
            <a:endParaRPr lang="fr-FR" sz="2500" dirty="0"/>
          </a:p>
        </p:txBody>
      </p:sp>
      <p:pic>
        <p:nvPicPr>
          <p:cNvPr id="6" name="Image 5"/>
          <p:cNvPicPr>
            <a:picLocks noChangeAspect="1"/>
          </p:cNvPicPr>
          <p:nvPr/>
        </p:nvPicPr>
        <p:blipFill rotWithShape="1">
          <a:blip r:embed="rId2"/>
          <a:srcRect b="5866"/>
          <a:stretch/>
        </p:blipFill>
        <p:spPr>
          <a:xfrm>
            <a:off x="279753" y="1730555"/>
            <a:ext cx="3125585" cy="2267868"/>
          </a:xfrm>
          <a:prstGeom prst="rect">
            <a:avLst/>
          </a:prstGeom>
        </p:spPr>
      </p:pic>
      <p:cxnSp>
        <p:nvCxnSpPr>
          <p:cNvPr id="9" name="Connecteur droit avec flèche 8"/>
          <p:cNvCxnSpPr/>
          <p:nvPr/>
        </p:nvCxnSpPr>
        <p:spPr>
          <a:xfrm>
            <a:off x="1407405" y="1639477"/>
            <a:ext cx="870282" cy="82940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8" name="Image 17"/>
          <p:cNvPicPr>
            <a:picLocks noChangeAspect="1"/>
          </p:cNvPicPr>
          <p:nvPr/>
        </p:nvPicPr>
        <p:blipFill rotWithShape="1">
          <a:blip r:embed="rId3"/>
          <a:srcRect b="9360"/>
          <a:stretch/>
        </p:blipFill>
        <p:spPr>
          <a:xfrm>
            <a:off x="9957997" y="4197928"/>
            <a:ext cx="1874837" cy="2660072"/>
          </a:xfrm>
          <a:prstGeom prst="rect">
            <a:avLst/>
          </a:prstGeom>
        </p:spPr>
      </p:pic>
      <p:sp>
        <p:nvSpPr>
          <p:cNvPr id="19" name="ZoneTexte 18"/>
          <p:cNvSpPr txBox="1"/>
          <p:nvPr/>
        </p:nvSpPr>
        <p:spPr>
          <a:xfrm>
            <a:off x="432261" y="4793545"/>
            <a:ext cx="9301942" cy="1631216"/>
          </a:xfrm>
          <a:prstGeom prst="rect">
            <a:avLst/>
          </a:prstGeom>
          <a:noFill/>
        </p:spPr>
        <p:txBody>
          <a:bodyPr wrap="square" rtlCol="0">
            <a:spAutoFit/>
          </a:bodyPr>
          <a:lstStyle/>
          <a:p>
            <a:r>
              <a:rPr lang="fr-FR" sz="2500" dirty="0" smtClean="0"/>
              <a:t>Concernant les pages : il n’y en a que deux (Accueil et Contact) Celles en anglais sont : EUROSEP Instruments English et Contact EN. De la même manière : si modifications sur la page en français : les faires sur celle en anglais.</a:t>
            </a:r>
            <a:endParaRPr lang="fr-FR" sz="2500" dirty="0"/>
          </a:p>
        </p:txBody>
      </p:sp>
      <p:cxnSp>
        <p:nvCxnSpPr>
          <p:cNvPr id="22" name="Connecteur droit 21"/>
          <p:cNvCxnSpPr/>
          <p:nvPr/>
        </p:nvCxnSpPr>
        <p:spPr>
          <a:xfrm flipV="1">
            <a:off x="0" y="4139739"/>
            <a:ext cx="12286211"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115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216132"/>
            <a:ext cx="12192000" cy="706582"/>
          </a:xfrm>
        </p:spPr>
        <p:txBody>
          <a:bodyPr>
            <a:normAutofit fontScale="90000"/>
          </a:bodyPr>
          <a:lstStyle/>
          <a:p>
            <a:r>
              <a:rPr lang="fr-FR" sz="6600" dirty="0" smtClean="0">
                <a:latin typeface="Arno Pro" panose="02020502040506020403" pitchFamily="18" charset="0"/>
              </a:rPr>
              <a:t>Catégories : Articles / Pages</a:t>
            </a:r>
            <a:endParaRPr lang="fr-FR" sz="6600" dirty="0">
              <a:latin typeface="Arno Pro" panose="02020502040506020403" pitchFamily="18" charset="0"/>
            </a:endParaRPr>
          </a:p>
        </p:txBody>
      </p:sp>
      <p:sp>
        <p:nvSpPr>
          <p:cNvPr id="3" name="Sous-titre 2"/>
          <p:cNvSpPr>
            <a:spLocks noGrp="1"/>
          </p:cNvSpPr>
          <p:nvPr>
            <p:ph type="subTitle" idx="1"/>
          </p:nvPr>
        </p:nvSpPr>
        <p:spPr>
          <a:xfrm>
            <a:off x="0" y="833257"/>
            <a:ext cx="12192000" cy="5966554"/>
          </a:xfrm>
        </p:spPr>
        <p:txBody>
          <a:bodyPr>
            <a:noAutofit/>
          </a:bodyPr>
          <a:lstStyle/>
          <a:p>
            <a:pPr algn="l"/>
            <a:r>
              <a:rPr lang="fr-FR" sz="2500" dirty="0" smtClean="0"/>
              <a:t>À quoi sert la catégorie : Mobile? Pourquoi tous les articles n’en ont pas une?</a:t>
            </a:r>
          </a:p>
          <a:p>
            <a:pPr algn="l"/>
            <a:r>
              <a:rPr lang="fr-FR" sz="2500" dirty="0" smtClean="0"/>
              <a:t>22 articles français, mais seulement 10 d’entres eux ont une catégorie mobile? </a:t>
            </a:r>
          </a:p>
          <a:p>
            <a:pPr algn="l"/>
            <a:endParaRPr lang="fr-FR" sz="2500" dirty="0"/>
          </a:p>
          <a:p>
            <a:pPr algn="l"/>
            <a:r>
              <a:rPr lang="fr-FR" sz="2500" dirty="0" smtClean="0"/>
              <a:t>L’article en catégorie mobile n’est créée seulement lorsque l’article n’est pas responsive sur téléphone. (les photos ne s’affichent pas dans le bon ordre, texte qui se chevauchent…) dans ce cas la : On ajoute un nouvel article créée spécialement pour téléphone. </a:t>
            </a:r>
          </a:p>
          <a:p>
            <a:pPr algn="l"/>
            <a:endParaRPr lang="fr-FR" sz="2500" dirty="0"/>
          </a:p>
          <a:p>
            <a:pPr algn="l"/>
            <a:r>
              <a:rPr lang="fr-FR" sz="2500" dirty="0" smtClean="0"/>
              <a:t>Comment ranger l’article dans la bonne catégorie? Lors de la création dans la </a:t>
            </a:r>
          </a:p>
          <a:p>
            <a:pPr algn="l"/>
            <a:r>
              <a:rPr lang="fr-FR" sz="2500" dirty="0" smtClean="0"/>
              <a:t>colonne de droite : </a:t>
            </a:r>
          </a:p>
          <a:p>
            <a:pPr algn="l"/>
            <a:r>
              <a:rPr lang="fr-FR" sz="2500" dirty="0" smtClean="0"/>
              <a:t>Sélectionne mobile pour téléphone, Catégorie EN pour anglais et Catégorie FR</a:t>
            </a:r>
          </a:p>
          <a:p>
            <a:pPr algn="l"/>
            <a:r>
              <a:rPr lang="fr-FR" sz="2500" dirty="0" smtClean="0"/>
              <a:t>Pour un article Français.</a:t>
            </a:r>
          </a:p>
          <a:p>
            <a:pPr algn="l"/>
            <a:r>
              <a:rPr lang="fr-FR" sz="2500" dirty="0" smtClean="0"/>
              <a:t>Ne </a:t>
            </a:r>
            <a:r>
              <a:rPr lang="fr-FR" sz="2500" b="1" dirty="0" smtClean="0"/>
              <a:t>jamais</a:t>
            </a:r>
            <a:r>
              <a:rPr lang="fr-FR" sz="2500" dirty="0" smtClean="0"/>
              <a:t> rien laisser en Non classé.</a:t>
            </a:r>
            <a:endParaRPr lang="fr-FR" sz="2500" dirty="0"/>
          </a:p>
        </p:txBody>
      </p:sp>
      <p:cxnSp>
        <p:nvCxnSpPr>
          <p:cNvPr id="5" name="Connecteur droit 4"/>
          <p:cNvCxnSpPr/>
          <p:nvPr/>
        </p:nvCxnSpPr>
        <p:spPr>
          <a:xfrm>
            <a:off x="0" y="3449782"/>
            <a:ext cx="12192000" cy="0"/>
          </a:xfrm>
          <a:prstGeom prst="line">
            <a:avLst/>
          </a:prstGeom>
          <a:ln w="12700"/>
        </p:spPr>
        <p:style>
          <a:lnRef idx="1">
            <a:schemeClr val="dk1"/>
          </a:lnRef>
          <a:fillRef idx="0">
            <a:schemeClr val="dk1"/>
          </a:fillRef>
          <a:effectRef idx="0">
            <a:schemeClr val="dk1"/>
          </a:effectRef>
          <a:fontRef idx="minor">
            <a:schemeClr val="tx1"/>
          </a:fontRef>
        </p:style>
      </p:cxnSp>
      <p:pic>
        <p:nvPicPr>
          <p:cNvPr id="7" name="Image 6"/>
          <p:cNvPicPr>
            <a:picLocks noChangeAspect="1"/>
          </p:cNvPicPr>
          <p:nvPr/>
        </p:nvPicPr>
        <p:blipFill rotWithShape="1">
          <a:blip r:embed="rId2"/>
          <a:srcRect b="28691"/>
          <a:stretch/>
        </p:blipFill>
        <p:spPr>
          <a:xfrm>
            <a:off x="10453178" y="3440984"/>
            <a:ext cx="1483899" cy="3358827"/>
          </a:xfrm>
          <a:prstGeom prst="rect">
            <a:avLst/>
          </a:prstGeom>
        </p:spPr>
      </p:pic>
      <p:sp>
        <p:nvSpPr>
          <p:cNvPr id="8" name="Rectangle 7"/>
          <p:cNvSpPr/>
          <p:nvPr/>
        </p:nvSpPr>
        <p:spPr>
          <a:xfrm>
            <a:off x="10453178" y="5469775"/>
            <a:ext cx="1483899" cy="13300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8703425" y="4322618"/>
            <a:ext cx="1645920" cy="1180408"/>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047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216132"/>
            <a:ext cx="12192000" cy="706582"/>
          </a:xfrm>
        </p:spPr>
        <p:txBody>
          <a:bodyPr>
            <a:normAutofit fontScale="90000"/>
          </a:bodyPr>
          <a:lstStyle/>
          <a:p>
            <a:r>
              <a:rPr lang="fr-FR" sz="6600" dirty="0" smtClean="0">
                <a:latin typeface="Arno Pro" panose="02020502040506020403" pitchFamily="18" charset="0"/>
              </a:rPr>
              <a:t>Les menus du site</a:t>
            </a:r>
            <a:endParaRPr lang="fr-FR" sz="6600" dirty="0">
              <a:latin typeface="Arno Pro" panose="02020502040506020403" pitchFamily="18" charset="0"/>
            </a:endParaRPr>
          </a:p>
        </p:txBody>
      </p:sp>
      <p:sp>
        <p:nvSpPr>
          <p:cNvPr id="3" name="Sous-titre 2"/>
          <p:cNvSpPr>
            <a:spLocks noGrp="1"/>
          </p:cNvSpPr>
          <p:nvPr>
            <p:ph type="subTitle" idx="1"/>
          </p:nvPr>
        </p:nvSpPr>
        <p:spPr>
          <a:xfrm>
            <a:off x="0" y="833257"/>
            <a:ext cx="12192000" cy="5966554"/>
          </a:xfrm>
        </p:spPr>
        <p:txBody>
          <a:bodyPr>
            <a:noAutofit/>
          </a:bodyPr>
          <a:lstStyle/>
          <a:p>
            <a:pPr algn="l"/>
            <a:r>
              <a:rPr lang="fr-FR" sz="2500" dirty="0" smtClean="0"/>
              <a:t>Pour accéder au menu : Apparence </a:t>
            </a:r>
            <a:r>
              <a:rPr lang="fr-FR" sz="2500" dirty="0" smtClean="0">
                <a:sym typeface="Wingdings" panose="05000000000000000000" pitchFamily="2" charset="2"/>
              </a:rPr>
              <a:t> Menu</a:t>
            </a:r>
          </a:p>
          <a:p>
            <a:pPr algn="l"/>
            <a:endParaRPr lang="fr-FR" sz="2500" dirty="0">
              <a:sym typeface="Wingdings" panose="05000000000000000000" pitchFamily="2" charset="2"/>
            </a:endParaRPr>
          </a:p>
          <a:p>
            <a:pPr algn="l"/>
            <a:endParaRPr lang="fr-FR" sz="2500" dirty="0" smtClean="0">
              <a:sym typeface="Wingdings" panose="05000000000000000000" pitchFamily="2" charset="2"/>
            </a:endParaRPr>
          </a:p>
          <a:p>
            <a:pPr algn="l"/>
            <a:endParaRPr lang="fr-FR" sz="2500" dirty="0">
              <a:sym typeface="Wingdings" panose="05000000000000000000" pitchFamily="2" charset="2"/>
            </a:endParaRPr>
          </a:p>
          <a:p>
            <a:pPr algn="l"/>
            <a:r>
              <a:rPr lang="fr-FR" sz="2500" dirty="0" smtClean="0">
                <a:sym typeface="Wingdings" panose="05000000000000000000" pitchFamily="2" charset="2"/>
              </a:rPr>
              <a:t>Il y a trois types de menu </a:t>
            </a:r>
          </a:p>
          <a:p>
            <a:pPr marL="342900" indent="-342900" algn="l">
              <a:buFontTx/>
              <a:buChar char="-"/>
            </a:pPr>
            <a:r>
              <a:rPr lang="fr-FR" sz="2500" dirty="0" smtClean="0">
                <a:sym typeface="Wingdings" panose="05000000000000000000" pitchFamily="2" charset="2"/>
              </a:rPr>
              <a:t>Menu principal </a:t>
            </a:r>
          </a:p>
          <a:p>
            <a:pPr marL="342900" indent="-342900" algn="l">
              <a:buFontTx/>
              <a:buChar char="-"/>
            </a:pPr>
            <a:r>
              <a:rPr lang="fr-FR" sz="2500" dirty="0" smtClean="0">
                <a:sym typeface="Wingdings" panose="05000000000000000000" pitchFamily="2" charset="2"/>
              </a:rPr>
              <a:t>Menu bas de page</a:t>
            </a:r>
          </a:p>
          <a:p>
            <a:pPr marL="342900" indent="-342900" algn="l">
              <a:buFontTx/>
              <a:buChar char="-"/>
            </a:pPr>
            <a:r>
              <a:rPr lang="fr-FR" sz="2500" dirty="0" smtClean="0">
                <a:sym typeface="Wingdings" panose="05000000000000000000" pitchFamily="2" charset="2"/>
              </a:rPr>
              <a:t>Menu spécialement pour téléphone</a:t>
            </a:r>
          </a:p>
          <a:p>
            <a:pPr algn="l"/>
            <a:r>
              <a:rPr lang="fr-FR" sz="1800" dirty="0" smtClean="0">
                <a:sym typeface="Wingdings" panose="05000000000000000000" pitchFamily="2" charset="2"/>
              </a:rPr>
              <a:t>              (qui ne s’affichera donc pas sur ordinateur) </a:t>
            </a:r>
            <a:endParaRPr lang="fr-FR" sz="1800" dirty="0"/>
          </a:p>
        </p:txBody>
      </p:sp>
      <p:pic>
        <p:nvPicPr>
          <p:cNvPr id="4" name="Image 3"/>
          <p:cNvPicPr>
            <a:picLocks noChangeAspect="1"/>
          </p:cNvPicPr>
          <p:nvPr/>
        </p:nvPicPr>
        <p:blipFill rotWithShape="1">
          <a:blip r:embed="rId2"/>
          <a:srcRect l="-1087" t="5214" r="1087" b="5216"/>
          <a:stretch/>
        </p:blipFill>
        <p:spPr>
          <a:xfrm>
            <a:off x="6487478" y="833257"/>
            <a:ext cx="2797840" cy="1483308"/>
          </a:xfrm>
          <a:prstGeom prst="rect">
            <a:avLst/>
          </a:prstGeom>
        </p:spPr>
      </p:pic>
      <p:cxnSp>
        <p:nvCxnSpPr>
          <p:cNvPr id="9" name="Connecteur droit avec flèche 8"/>
          <p:cNvCxnSpPr/>
          <p:nvPr/>
        </p:nvCxnSpPr>
        <p:spPr>
          <a:xfrm>
            <a:off x="5918662" y="1080655"/>
            <a:ext cx="2069869" cy="5902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rotWithShape="1">
          <a:blip r:embed="rId3"/>
          <a:srcRect l="8820" t="18357" r="47180" b="52869"/>
          <a:stretch/>
        </p:blipFill>
        <p:spPr>
          <a:xfrm>
            <a:off x="6487478" y="2793076"/>
            <a:ext cx="4971392" cy="1828800"/>
          </a:xfrm>
          <a:prstGeom prst="rect">
            <a:avLst/>
          </a:prstGeom>
        </p:spPr>
      </p:pic>
      <p:pic>
        <p:nvPicPr>
          <p:cNvPr id="14" name="Image 13"/>
          <p:cNvPicPr>
            <a:picLocks noChangeAspect="1"/>
          </p:cNvPicPr>
          <p:nvPr/>
        </p:nvPicPr>
        <p:blipFill>
          <a:blip r:embed="rId4"/>
          <a:stretch>
            <a:fillRect/>
          </a:stretch>
        </p:blipFill>
        <p:spPr>
          <a:xfrm>
            <a:off x="0" y="6028169"/>
            <a:ext cx="6215842" cy="667345"/>
          </a:xfrm>
          <a:prstGeom prst="rect">
            <a:avLst/>
          </a:prstGeom>
        </p:spPr>
      </p:pic>
      <p:sp>
        <p:nvSpPr>
          <p:cNvPr id="15" name="Rectangle 14"/>
          <p:cNvSpPr/>
          <p:nvPr/>
        </p:nvSpPr>
        <p:spPr>
          <a:xfrm>
            <a:off x="2951018" y="6028169"/>
            <a:ext cx="3144982" cy="364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31273" y="5355810"/>
            <a:ext cx="3981797" cy="369332"/>
          </a:xfrm>
          <a:prstGeom prst="rect">
            <a:avLst/>
          </a:prstGeom>
          <a:noFill/>
        </p:spPr>
        <p:txBody>
          <a:bodyPr wrap="square" rtlCol="0">
            <a:spAutoFit/>
          </a:bodyPr>
          <a:lstStyle/>
          <a:p>
            <a:pPr algn="ctr"/>
            <a:r>
              <a:rPr lang="fr-FR" dirty="0" smtClean="0"/>
              <a:t>Menu principal</a:t>
            </a:r>
            <a:endParaRPr lang="fr-FR" dirty="0"/>
          </a:p>
        </p:txBody>
      </p:sp>
      <p:cxnSp>
        <p:nvCxnSpPr>
          <p:cNvPr id="18" name="Connecteur droit avec flèche 17"/>
          <p:cNvCxnSpPr>
            <a:stCxn id="16" idx="2"/>
          </p:cNvCxnSpPr>
          <p:nvPr/>
        </p:nvCxnSpPr>
        <p:spPr>
          <a:xfrm>
            <a:off x="2822172" y="5725142"/>
            <a:ext cx="285749" cy="30302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22" name="Image 21"/>
          <p:cNvPicPr>
            <a:picLocks noChangeAspect="1"/>
          </p:cNvPicPr>
          <p:nvPr/>
        </p:nvPicPr>
        <p:blipFill rotWithShape="1">
          <a:blip r:embed="rId5"/>
          <a:srcRect t="22296" b="7032"/>
          <a:stretch/>
        </p:blipFill>
        <p:spPr>
          <a:xfrm>
            <a:off x="6487478" y="5868786"/>
            <a:ext cx="5911345" cy="931025"/>
          </a:xfrm>
          <a:prstGeom prst="rect">
            <a:avLst/>
          </a:prstGeom>
        </p:spPr>
      </p:pic>
      <p:sp>
        <p:nvSpPr>
          <p:cNvPr id="23" name="Rectangle 22"/>
          <p:cNvSpPr/>
          <p:nvPr/>
        </p:nvSpPr>
        <p:spPr>
          <a:xfrm>
            <a:off x="6866312" y="6070175"/>
            <a:ext cx="864523" cy="729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7207133" y="5355810"/>
            <a:ext cx="3981797" cy="369332"/>
          </a:xfrm>
          <a:prstGeom prst="rect">
            <a:avLst/>
          </a:prstGeom>
          <a:noFill/>
        </p:spPr>
        <p:txBody>
          <a:bodyPr wrap="square" rtlCol="0">
            <a:spAutoFit/>
          </a:bodyPr>
          <a:lstStyle/>
          <a:p>
            <a:pPr algn="ctr"/>
            <a:r>
              <a:rPr lang="fr-FR" dirty="0" smtClean="0"/>
              <a:t>Menu bas de page</a:t>
            </a:r>
            <a:endParaRPr lang="fr-FR" dirty="0"/>
          </a:p>
        </p:txBody>
      </p:sp>
      <p:cxnSp>
        <p:nvCxnSpPr>
          <p:cNvPr id="26" name="Connecteur droit avec flèche 25"/>
          <p:cNvCxnSpPr>
            <a:stCxn id="24" idx="2"/>
          </p:cNvCxnSpPr>
          <p:nvPr/>
        </p:nvCxnSpPr>
        <p:spPr>
          <a:xfrm flipH="1">
            <a:off x="7980780" y="5725142"/>
            <a:ext cx="1217252" cy="34503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102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1E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34051" y="740486"/>
            <a:ext cx="4581958" cy="3089790"/>
          </a:xfrm>
          <a:prstGeom prst="rect">
            <a:avLst/>
          </a:prstGeom>
        </p:spPr>
      </p:pic>
      <p:cxnSp>
        <p:nvCxnSpPr>
          <p:cNvPr id="11" name="Connecteur droit avec flèche 10"/>
          <p:cNvCxnSpPr/>
          <p:nvPr/>
        </p:nvCxnSpPr>
        <p:spPr>
          <a:xfrm>
            <a:off x="2888673" y="1803862"/>
            <a:ext cx="4318462" cy="113053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 name="Titre 1"/>
          <p:cNvSpPr>
            <a:spLocks noGrp="1"/>
          </p:cNvSpPr>
          <p:nvPr>
            <p:ph type="ctrTitle"/>
          </p:nvPr>
        </p:nvSpPr>
        <p:spPr>
          <a:xfrm>
            <a:off x="0" y="216132"/>
            <a:ext cx="12192000" cy="706582"/>
          </a:xfrm>
        </p:spPr>
        <p:txBody>
          <a:bodyPr>
            <a:normAutofit fontScale="90000"/>
          </a:bodyPr>
          <a:lstStyle/>
          <a:p>
            <a:r>
              <a:rPr lang="fr-FR" sz="6600" dirty="0" smtClean="0">
                <a:latin typeface="Arno Pro" panose="02020502040506020403" pitchFamily="18" charset="0"/>
              </a:rPr>
              <a:t>Modifier un menu</a:t>
            </a:r>
            <a:endParaRPr lang="fr-FR" sz="6600" dirty="0">
              <a:latin typeface="Arno Pro" panose="02020502040506020403" pitchFamily="18" charset="0"/>
            </a:endParaRPr>
          </a:p>
        </p:txBody>
      </p:sp>
      <p:cxnSp>
        <p:nvCxnSpPr>
          <p:cNvPr id="7" name="Connecteur droit avec flèche 6"/>
          <p:cNvCxnSpPr/>
          <p:nvPr/>
        </p:nvCxnSpPr>
        <p:spPr>
          <a:xfrm>
            <a:off x="4538749" y="1429789"/>
            <a:ext cx="1961804" cy="59020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7207135" y="2876204"/>
            <a:ext cx="665018" cy="23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a:off x="2801389" y="3027163"/>
            <a:ext cx="5378335" cy="1057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Sous-titre 2"/>
          <p:cNvSpPr>
            <a:spLocks noGrp="1"/>
          </p:cNvSpPr>
          <p:nvPr>
            <p:ph type="subTitle" idx="1"/>
          </p:nvPr>
        </p:nvSpPr>
        <p:spPr>
          <a:xfrm>
            <a:off x="0" y="833257"/>
            <a:ext cx="12192000" cy="5966554"/>
          </a:xfrm>
        </p:spPr>
        <p:txBody>
          <a:bodyPr>
            <a:noAutofit/>
          </a:bodyPr>
          <a:lstStyle/>
          <a:p>
            <a:pPr marL="457200" indent="-457200" algn="l">
              <a:buAutoNum type="arabicPeriod"/>
            </a:pPr>
            <a:r>
              <a:rPr lang="fr-FR" sz="2000" dirty="0" smtClean="0">
                <a:sym typeface="Wingdings" panose="05000000000000000000" pitchFamily="2" charset="2"/>
              </a:rPr>
              <a:t>Sélectionner le menu à modifier </a:t>
            </a:r>
          </a:p>
          <a:p>
            <a:pPr marL="457200" indent="-457200" algn="l">
              <a:buAutoNum type="arabicPeriod"/>
            </a:pPr>
            <a:r>
              <a:rPr lang="fr-FR" sz="2000" dirty="0" smtClean="0">
                <a:sym typeface="Wingdings" panose="05000000000000000000" pitchFamily="2" charset="2"/>
              </a:rPr>
              <a:t>Sélectionner l’article/page à ajouter</a:t>
            </a:r>
          </a:p>
          <a:p>
            <a:pPr marL="457200" indent="-457200" algn="l">
              <a:buAutoNum type="arabicPeriod"/>
            </a:pPr>
            <a:r>
              <a:rPr lang="fr-FR" sz="2000" dirty="0" smtClean="0">
                <a:sym typeface="Wingdings" panose="05000000000000000000" pitchFamily="2" charset="2"/>
              </a:rPr>
              <a:t>« Ajouter au menu »</a:t>
            </a:r>
          </a:p>
          <a:p>
            <a:pPr marL="457200" indent="-457200" algn="l">
              <a:buAutoNum type="arabicPeriod"/>
            </a:pPr>
            <a:r>
              <a:rPr lang="fr-FR" sz="2000" dirty="0" smtClean="0">
                <a:sym typeface="Wingdings" panose="05000000000000000000" pitchFamily="2" charset="2"/>
              </a:rPr>
              <a:t>Déplacer avec la souris l’article à l’endroit voulu</a:t>
            </a:r>
          </a:p>
          <a:p>
            <a:pPr marL="457200" indent="-457200" algn="l">
              <a:buAutoNum type="arabicPeriod"/>
            </a:pPr>
            <a:r>
              <a:rPr lang="fr-FR" sz="2000" dirty="0" smtClean="0">
                <a:sym typeface="Wingdings" panose="05000000000000000000" pitchFamily="2" charset="2"/>
              </a:rPr>
              <a:t>Décaler d’un cran vers la droite pour que l’article </a:t>
            </a:r>
          </a:p>
          <a:p>
            <a:pPr algn="l"/>
            <a:r>
              <a:rPr lang="fr-FR" sz="2000" dirty="0" smtClean="0">
                <a:sym typeface="Wingdings" panose="05000000000000000000" pitchFamily="2" charset="2"/>
              </a:rPr>
              <a:t>Apparaissent en dessous </a:t>
            </a:r>
          </a:p>
          <a:p>
            <a:pPr algn="l"/>
            <a:r>
              <a:rPr lang="fr-FR" sz="2000" dirty="0" smtClean="0">
                <a:sym typeface="Wingdings" panose="05000000000000000000" pitchFamily="2" charset="2"/>
              </a:rPr>
              <a:t>		    </a:t>
            </a:r>
            <a:r>
              <a:rPr lang="fr-FR" sz="1800" dirty="0" smtClean="0">
                <a:sym typeface="Wingdings" panose="05000000000000000000" pitchFamily="2" charset="2"/>
              </a:rPr>
              <a:t>Exemple : Produits  Projecteurs cadreurs</a:t>
            </a:r>
          </a:p>
          <a:p>
            <a:pPr algn="l"/>
            <a:endParaRPr lang="fr-FR" sz="1800" dirty="0">
              <a:sym typeface="Wingdings" panose="05000000000000000000" pitchFamily="2" charset="2"/>
            </a:endParaRPr>
          </a:p>
          <a:p>
            <a:pPr algn="l"/>
            <a:endParaRPr lang="fr-FR" sz="1800" dirty="0" smtClean="0">
              <a:sym typeface="Wingdings" panose="05000000000000000000" pitchFamily="2" charset="2"/>
            </a:endParaRPr>
          </a:p>
          <a:p>
            <a:pPr algn="l"/>
            <a:endParaRPr lang="fr-FR" sz="1800" dirty="0">
              <a:sym typeface="Wingdings" panose="05000000000000000000" pitchFamily="2" charset="2"/>
            </a:endParaRPr>
          </a:p>
          <a:p>
            <a:pPr algn="l"/>
            <a:r>
              <a:rPr lang="fr-FR" sz="1800" dirty="0" smtClean="0">
                <a:sym typeface="Wingdings" panose="05000000000000000000" pitchFamily="2" charset="2"/>
              </a:rPr>
              <a:t>6. Pour qu’un lien soit non cliquable (exemple : Produits ou Rail)</a:t>
            </a:r>
          </a:p>
          <a:p>
            <a:pPr algn="l"/>
            <a:endParaRPr lang="fr-FR" sz="1800" dirty="0">
              <a:sym typeface="Wingdings" panose="05000000000000000000" pitchFamily="2" charset="2"/>
            </a:endParaRPr>
          </a:p>
          <a:p>
            <a:pPr algn="l"/>
            <a:r>
              <a:rPr lang="fr-FR" sz="1800" dirty="0" smtClean="0">
                <a:sym typeface="Wingdings" panose="05000000000000000000" pitchFamily="2" charset="2"/>
              </a:rPr>
              <a:t>	</a:t>
            </a:r>
            <a:r>
              <a:rPr lang="fr-FR" sz="1800" dirty="0">
                <a:sym typeface="Wingdings" panose="05000000000000000000" pitchFamily="2" charset="2"/>
              </a:rPr>
              <a:t> </a:t>
            </a:r>
            <a:r>
              <a:rPr lang="fr-FR" sz="1800" dirty="0" smtClean="0">
                <a:sym typeface="Wingdings" panose="05000000000000000000" pitchFamily="2" charset="2"/>
              </a:rPr>
              <a:t>	         adresse web : javascript: return false;</a:t>
            </a:r>
          </a:p>
          <a:p>
            <a:pPr algn="l"/>
            <a:r>
              <a:rPr lang="fr-FR" sz="1800" dirty="0" smtClean="0">
                <a:sym typeface="Wingdings" panose="05000000000000000000" pitchFamily="2" charset="2"/>
              </a:rPr>
              <a:t>		         texte du lien : nom (exemple : Produits) </a:t>
            </a:r>
          </a:p>
          <a:p>
            <a:pPr algn="l"/>
            <a:r>
              <a:rPr lang="fr-FR" sz="1800" dirty="0">
                <a:sym typeface="Wingdings" panose="05000000000000000000" pitchFamily="2" charset="2"/>
              </a:rPr>
              <a:t>	</a:t>
            </a:r>
            <a:r>
              <a:rPr lang="fr-FR" sz="1800" dirty="0" smtClean="0">
                <a:sym typeface="Wingdings" panose="05000000000000000000" pitchFamily="2" charset="2"/>
              </a:rPr>
              <a:t>	         puis : ajouter au menu et déplacer à l’endroit voulu.</a:t>
            </a:r>
            <a:endParaRPr lang="fr-FR" sz="2000" dirty="0">
              <a:sym typeface="Wingdings" panose="05000000000000000000" pitchFamily="2" charset="2"/>
            </a:endParaRPr>
          </a:p>
          <a:p>
            <a:pPr algn="l"/>
            <a:endParaRPr lang="fr-FR" sz="2500" dirty="0" smtClean="0">
              <a:sym typeface="Wingdings" panose="05000000000000000000" pitchFamily="2" charset="2"/>
            </a:endParaRPr>
          </a:p>
        </p:txBody>
      </p:sp>
      <p:pic>
        <p:nvPicPr>
          <p:cNvPr id="31" name="Image 30"/>
          <p:cNvPicPr>
            <a:picLocks noChangeAspect="1"/>
          </p:cNvPicPr>
          <p:nvPr/>
        </p:nvPicPr>
        <p:blipFill rotWithShape="1">
          <a:blip r:embed="rId3"/>
          <a:srcRect l="58035" t="12651" r="26007" b="60126"/>
          <a:stretch/>
        </p:blipFill>
        <p:spPr>
          <a:xfrm>
            <a:off x="195102" y="3132952"/>
            <a:ext cx="1667197" cy="1599915"/>
          </a:xfrm>
          <a:prstGeom prst="rect">
            <a:avLst/>
          </a:prstGeom>
        </p:spPr>
      </p:pic>
      <p:pic>
        <p:nvPicPr>
          <p:cNvPr id="32" name="Image 31"/>
          <p:cNvPicPr>
            <a:picLocks noChangeAspect="1"/>
          </p:cNvPicPr>
          <p:nvPr/>
        </p:nvPicPr>
        <p:blipFill>
          <a:blip r:embed="rId4"/>
          <a:stretch>
            <a:fillRect/>
          </a:stretch>
        </p:blipFill>
        <p:spPr>
          <a:xfrm>
            <a:off x="136640" y="5110768"/>
            <a:ext cx="2190201" cy="1706051"/>
          </a:xfrm>
          <a:prstGeom prst="rect">
            <a:avLst/>
          </a:prstGeom>
        </p:spPr>
      </p:pic>
      <p:sp>
        <p:nvSpPr>
          <p:cNvPr id="33" name="Rectangle 32"/>
          <p:cNvSpPr/>
          <p:nvPr/>
        </p:nvSpPr>
        <p:spPr>
          <a:xfrm>
            <a:off x="7473142" y="4354630"/>
            <a:ext cx="4472247" cy="16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7564581" y="4396369"/>
            <a:ext cx="4289367" cy="1631216"/>
          </a:xfrm>
          <a:prstGeom prst="rect">
            <a:avLst/>
          </a:prstGeom>
          <a:noFill/>
        </p:spPr>
        <p:txBody>
          <a:bodyPr wrap="square" rtlCol="0">
            <a:spAutoFit/>
          </a:bodyPr>
          <a:lstStyle/>
          <a:p>
            <a:pPr marL="285750" indent="-285750" algn="ctr">
              <a:buFontTx/>
              <a:buChar char="-"/>
            </a:pPr>
            <a:r>
              <a:rPr lang="fr-FR" sz="2000" dirty="0" smtClean="0"/>
              <a:t>Penser à enregistrer le menu ! </a:t>
            </a:r>
          </a:p>
          <a:p>
            <a:pPr marL="285750" indent="-285750" algn="ctr">
              <a:buFontTx/>
              <a:buChar char="-"/>
            </a:pPr>
            <a:endParaRPr lang="fr-FR" sz="2000" dirty="0"/>
          </a:p>
          <a:p>
            <a:pPr marL="285750" indent="-285750" algn="ctr">
              <a:buFontTx/>
              <a:buChar char="-"/>
            </a:pPr>
            <a:r>
              <a:rPr lang="fr-FR" sz="2000" dirty="0" smtClean="0"/>
              <a:t>Toutes modifications sur menu Français doit ensuite être faites sur le menu en anglais.</a:t>
            </a:r>
            <a:endParaRPr lang="fr-FR" sz="2000" dirty="0"/>
          </a:p>
        </p:txBody>
      </p:sp>
    </p:spTree>
    <p:extLst>
      <p:ext uri="{BB962C8B-B14F-4D97-AF65-F5344CB8AC3E}">
        <p14:creationId xmlns:p14="http://schemas.microsoft.com/office/powerpoint/2010/main" val="426359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385</Words>
  <Application>Microsoft Office PowerPoint</Application>
  <PresentationFormat>Grand écran</PresentationFormat>
  <Paragraphs>77</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Arno Pro</vt:lpstr>
      <vt:lpstr>Calibri</vt:lpstr>
      <vt:lpstr>Calibri Light</vt:lpstr>
      <vt:lpstr>Wingdings</vt:lpstr>
      <vt:lpstr>Thème Office</vt:lpstr>
      <vt:lpstr>Site eurosep-museum </vt:lpstr>
      <vt:lpstr>Sommaire</vt:lpstr>
      <vt:lpstr>Connexion au tableau de bord</vt:lpstr>
      <vt:lpstr>Catégories : Articles / Pages</vt:lpstr>
      <vt:lpstr>Catégories : Articles / Pages</vt:lpstr>
      <vt:lpstr>Les menus du site</vt:lpstr>
      <vt:lpstr>Modifier un menu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Mandy LENORMAND</dc:creator>
  <cp:lastModifiedBy>Mandy LENORMAND</cp:lastModifiedBy>
  <cp:revision>11</cp:revision>
  <dcterms:created xsi:type="dcterms:W3CDTF">2020-09-11T08:40:46Z</dcterms:created>
  <dcterms:modified xsi:type="dcterms:W3CDTF">2020-09-11T12:00:43Z</dcterms:modified>
</cp:coreProperties>
</file>